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 Dashboard – Sales and Profit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detailed view of sales performance trends, by year, region, category, and individual.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456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321141"/>
            <a:ext cx="274546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Sakshi Khedekar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92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204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193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Total Sales, Profit, Profit Ratio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Performance by Year, Category, Region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204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2193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Sub-Category Analysis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by Person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353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Return by Region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29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KPI Highlights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747" y="3704392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67248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Sales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017306" y="4180642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₹62.27M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424" y="3704392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67248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Profit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0908983" y="4180642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₹1.51M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5057418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025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Profit Ratio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017306" y="55336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2.42%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791" y="479941"/>
            <a:ext cx="5563314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by Year and Category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791" y="1401604"/>
            <a:ext cx="13408819" cy="698527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04667" y="8386882"/>
            <a:ext cx="174427" cy="174427"/>
          </a:xfrm>
          <a:prstGeom prst="roundRect">
            <a:avLst>
              <a:gd name="adj" fmla="val 10485"/>
            </a:avLst>
          </a:prstGeom>
          <a:solidFill>
            <a:srgbClr val="00334D"/>
          </a:solidFill>
          <a:ln/>
        </p:spPr>
      </p:sp>
      <p:sp>
        <p:nvSpPr>
          <p:cNvPr id="5" name="Text 2"/>
          <p:cNvSpPr/>
          <p:nvPr/>
        </p:nvSpPr>
        <p:spPr>
          <a:xfrm>
            <a:off x="4240054" y="8386882"/>
            <a:ext cx="738664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Furniture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569750" y="8386882"/>
            <a:ext cx="174427" cy="174427"/>
          </a:xfrm>
          <a:prstGeom prst="roundRect">
            <a:avLst>
              <a:gd name="adj" fmla="val 10485"/>
            </a:avLst>
          </a:prstGeom>
          <a:solidFill>
            <a:srgbClr val="00547E"/>
          </a:solidFill>
          <a:ln/>
        </p:spPr>
      </p:sp>
      <p:sp>
        <p:nvSpPr>
          <p:cNvPr id="7" name="Text 4"/>
          <p:cNvSpPr/>
          <p:nvPr/>
        </p:nvSpPr>
        <p:spPr>
          <a:xfrm>
            <a:off x="6805136" y="8386882"/>
            <a:ext cx="1255276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Office Supplies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9651563" y="8386882"/>
            <a:ext cx="174427" cy="174427"/>
          </a:xfrm>
          <a:prstGeom prst="roundRect">
            <a:avLst>
              <a:gd name="adj" fmla="val 10485"/>
            </a:avLst>
          </a:prstGeom>
          <a:solidFill>
            <a:srgbClr val="0075AF"/>
          </a:solidFill>
          <a:ln/>
        </p:spPr>
      </p:sp>
      <p:sp>
        <p:nvSpPr>
          <p:cNvPr id="9" name="Text 6"/>
          <p:cNvSpPr/>
          <p:nvPr/>
        </p:nvSpPr>
        <p:spPr>
          <a:xfrm>
            <a:off x="9886950" y="8386882"/>
            <a:ext cx="962978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442" y="383024"/>
            <a:ext cx="406253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Region-wise Profit Ratio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442" y="1142762"/>
            <a:ext cx="348139" cy="3481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765" y="1118473"/>
            <a:ext cx="182808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Region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974765" y="1430298"/>
            <a:ext cx="6236018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Canada (7.51%)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18" y="1142762"/>
            <a:ext cx="348139" cy="3481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06941" y="1118473"/>
            <a:ext cx="182808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Lowest Region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906941" y="1430298"/>
            <a:ext cx="6236018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Asia (-9.38%)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87442" y="1809869"/>
            <a:ext cx="1365551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by Category Donut Chart representation: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2" y="2189440"/>
            <a:ext cx="13655516" cy="7477363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3969068" y="9697283"/>
            <a:ext cx="139184" cy="139184"/>
          </a:xfrm>
          <a:prstGeom prst="roundRect">
            <a:avLst>
              <a:gd name="adj" fmla="val 13139"/>
            </a:avLst>
          </a:prstGeom>
          <a:solidFill>
            <a:srgbClr val="00334D"/>
          </a:solidFill>
          <a:ln/>
        </p:spPr>
      </p:sp>
      <p:sp>
        <p:nvSpPr>
          <p:cNvPr id="12" name="Text 7"/>
          <p:cNvSpPr/>
          <p:nvPr/>
        </p:nvSpPr>
        <p:spPr>
          <a:xfrm>
            <a:off x="4169212" y="9697283"/>
            <a:ext cx="768429" cy="139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endParaRPr lang="en-US" sz="1050" dirty="0"/>
          </a:p>
        </p:txBody>
      </p:sp>
      <p:sp>
        <p:nvSpPr>
          <p:cNvPr id="13" name="Shape 8"/>
          <p:cNvSpPr/>
          <p:nvPr/>
        </p:nvSpPr>
        <p:spPr>
          <a:xfrm>
            <a:off x="6920389" y="9697283"/>
            <a:ext cx="139184" cy="139184"/>
          </a:xfrm>
          <a:prstGeom prst="roundRect">
            <a:avLst>
              <a:gd name="adj" fmla="val 13139"/>
            </a:avLst>
          </a:prstGeom>
          <a:solidFill>
            <a:srgbClr val="0083C5"/>
          </a:solidFill>
          <a:ln/>
        </p:spPr>
      </p:sp>
      <p:sp>
        <p:nvSpPr>
          <p:cNvPr id="14" name="Text 9"/>
          <p:cNvSpPr/>
          <p:nvPr/>
        </p:nvSpPr>
        <p:spPr>
          <a:xfrm>
            <a:off x="7120533" y="9697283"/>
            <a:ext cx="589359" cy="139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Furniture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9692640" y="9697283"/>
            <a:ext cx="139184" cy="139184"/>
          </a:xfrm>
          <a:prstGeom prst="roundRect">
            <a:avLst>
              <a:gd name="adj" fmla="val 13139"/>
            </a:avLst>
          </a:prstGeom>
          <a:solidFill>
            <a:srgbClr val="3FBFFF"/>
          </a:solidFill>
          <a:ln/>
        </p:spPr>
      </p:sp>
      <p:sp>
        <p:nvSpPr>
          <p:cNvPr id="16" name="Text 11"/>
          <p:cNvSpPr/>
          <p:nvPr/>
        </p:nvSpPr>
        <p:spPr>
          <a:xfrm>
            <a:off x="9892784" y="9697283"/>
            <a:ext cx="1001673" cy="139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Office Supplies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616" y="609005"/>
            <a:ext cx="5957530" cy="726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Sub-Category Analysis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61616" y="1667828"/>
            <a:ext cx="7593568" cy="5953125"/>
          </a:xfrm>
          <a:prstGeom prst="roundRect">
            <a:avLst>
              <a:gd name="adj" fmla="val 15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9236" y="1675448"/>
            <a:ext cx="7578328" cy="989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90692" y="1815941"/>
            <a:ext cx="10689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Sub-Category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010168" y="1815941"/>
            <a:ext cx="1065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525833" y="1815941"/>
            <a:ext cx="1065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1041499" y="1815941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Ratio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2557165" y="1815941"/>
            <a:ext cx="10689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Cost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69236" y="2665095"/>
            <a:ext cx="7578328" cy="989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90692" y="2805589"/>
            <a:ext cx="10689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Accessories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010168" y="2805589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₹38,05,275.44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525833" y="2805589"/>
            <a:ext cx="1065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-3.41%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1041499" y="2805589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₹83,592.33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2557165" y="2805589"/>
            <a:ext cx="10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69236" y="3654743"/>
            <a:ext cx="7578328" cy="989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90692" y="3795236"/>
            <a:ext cx="10689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Appliances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8010168" y="3795236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₹50,26,141.12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525833" y="3795236"/>
            <a:ext cx="1065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-2.82%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11041499" y="3795236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₹1,08,307.75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12557165" y="3795236"/>
            <a:ext cx="10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23" name="Shape 20"/>
          <p:cNvSpPr/>
          <p:nvPr/>
        </p:nvSpPr>
        <p:spPr>
          <a:xfrm>
            <a:off x="6269236" y="4644390"/>
            <a:ext cx="7578328" cy="989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490692" y="4784884"/>
            <a:ext cx="10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8010168" y="4784884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₹18,22,214.31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9525833" y="4784884"/>
            <a:ext cx="1065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-5.37%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11041499" y="4784884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₹41,889.08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12557165" y="4784884"/>
            <a:ext cx="10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29" name="Shape 26"/>
          <p:cNvSpPr/>
          <p:nvPr/>
        </p:nvSpPr>
        <p:spPr>
          <a:xfrm>
            <a:off x="6269236" y="5634038"/>
            <a:ext cx="7578328" cy="989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490692" y="5774531"/>
            <a:ext cx="10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Binders</a:t>
            </a:r>
            <a:endParaRPr lang="en-US" sz="1700" dirty="0"/>
          </a:p>
        </p:txBody>
      </p:sp>
      <p:sp>
        <p:nvSpPr>
          <p:cNvPr id="31" name="Text 28"/>
          <p:cNvSpPr/>
          <p:nvPr/>
        </p:nvSpPr>
        <p:spPr>
          <a:xfrm>
            <a:off x="8010168" y="5774531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₹22,88,962.65</a:t>
            </a:r>
            <a:endParaRPr lang="en-US" sz="1700" dirty="0"/>
          </a:p>
        </p:txBody>
      </p:sp>
      <p:sp>
        <p:nvSpPr>
          <p:cNvPr id="32" name="Text 29"/>
          <p:cNvSpPr/>
          <p:nvPr/>
        </p:nvSpPr>
        <p:spPr>
          <a:xfrm>
            <a:off x="9525833" y="5774531"/>
            <a:ext cx="1065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-3.16%</a:t>
            </a:r>
            <a:endParaRPr lang="en-US" sz="1700" dirty="0"/>
          </a:p>
        </p:txBody>
      </p:sp>
      <p:sp>
        <p:nvSpPr>
          <p:cNvPr id="33" name="Text 30"/>
          <p:cNvSpPr/>
          <p:nvPr/>
        </p:nvSpPr>
        <p:spPr>
          <a:xfrm>
            <a:off x="11041499" y="5774531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₹49,773.10</a:t>
            </a:r>
            <a:endParaRPr lang="en-US" sz="1700" dirty="0"/>
          </a:p>
        </p:txBody>
      </p:sp>
      <p:sp>
        <p:nvSpPr>
          <p:cNvPr id="34" name="Text 31"/>
          <p:cNvSpPr/>
          <p:nvPr/>
        </p:nvSpPr>
        <p:spPr>
          <a:xfrm>
            <a:off x="12557165" y="5774531"/>
            <a:ext cx="10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35" name="Shape 32"/>
          <p:cNvSpPr/>
          <p:nvPr/>
        </p:nvSpPr>
        <p:spPr>
          <a:xfrm>
            <a:off x="6269236" y="6623685"/>
            <a:ext cx="7578328" cy="989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490692" y="6764179"/>
            <a:ext cx="10689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Bookcases</a:t>
            </a:r>
            <a:endParaRPr lang="en-US" sz="1700" dirty="0"/>
          </a:p>
        </p:txBody>
      </p:sp>
      <p:sp>
        <p:nvSpPr>
          <p:cNvPr id="37" name="Text 34"/>
          <p:cNvSpPr/>
          <p:nvPr/>
        </p:nvSpPr>
        <p:spPr>
          <a:xfrm>
            <a:off x="8010168" y="6764179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₹70,61,788.56</a:t>
            </a:r>
            <a:endParaRPr lang="en-US" sz="1700" dirty="0"/>
          </a:p>
        </p:txBody>
      </p:sp>
      <p:sp>
        <p:nvSpPr>
          <p:cNvPr id="38" name="Text 35"/>
          <p:cNvSpPr/>
          <p:nvPr/>
        </p:nvSpPr>
        <p:spPr>
          <a:xfrm>
            <a:off x="9525833" y="6764179"/>
            <a:ext cx="1065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-2.29%</a:t>
            </a:r>
            <a:endParaRPr lang="en-US" sz="1700" dirty="0"/>
          </a:p>
        </p:txBody>
      </p:sp>
      <p:sp>
        <p:nvSpPr>
          <p:cNvPr id="39" name="Text 36"/>
          <p:cNvSpPr/>
          <p:nvPr/>
        </p:nvSpPr>
        <p:spPr>
          <a:xfrm>
            <a:off x="11041499" y="6764179"/>
            <a:ext cx="10651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₹1,55,487.97</a:t>
            </a:r>
            <a:endParaRPr lang="en-US" sz="1700" dirty="0"/>
          </a:p>
        </p:txBody>
      </p:sp>
      <p:sp>
        <p:nvSpPr>
          <p:cNvPr id="40" name="Text 37"/>
          <p:cNvSpPr/>
          <p:nvPr/>
        </p:nvSpPr>
        <p:spPr>
          <a:xfrm>
            <a:off x="12557165" y="6764179"/>
            <a:ext cx="10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93529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783" y="432673"/>
            <a:ext cx="4131112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by Person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50783" y="1185029"/>
            <a:ext cx="8042434" cy="1626632"/>
          </a:xfrm>
          <a:prstGeom prst="roundRect">
            <a:avLst>
              <a:gd name="adj" fmla="val 406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685" y="1349931"/>
            <a:ext cx="2065496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Performers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5685" y="1702475"/>
            <a:ext cx="771263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Gilbert Wolff → ₹8.7M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15685" y="2048708"/>
            <a:ext cx="771263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Nicodemo Bautista → ₹6.1M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15685" y="2394942"/>
            <a:ext cx="771263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Kauri Anaru → ₹5.7M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50783" y="2988707"/>
            <a:ext cx="804243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Returned by Region</a:t>
            </a:r>
            <a:endParaRPr lang="en-US" sz="1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83" y="3417570"/>
            <a:ext cx="8042434" cy="5502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063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418523"/>
            <a:ext cx="2152055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72177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645337"/>
            <a:ext cx="28388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 of Insights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5187077" y="425731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300895"/>
            <a:ext cx="4304109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5143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527709"/>
            <a:ext cx="19997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2300" dirty="0"/>
          </a:p>
        </p:txBody>
      </p:sp>
      <p:sp>
        <p:nvSpPr>
          <p:cNvPr id="10" name="Shape 6"/>
          <p:cNvSpPr/>
          <p:nvPr/>
        </p:nvSpPr>
        <p:spPr>
          <a:xfrm>
            <a:off x="6263164" y="513969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83267"/>
            <a:ext cx="6456164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39674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410081"/>
            <a:ext cx="384238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Recommendations</a:t>
            </a:r>
            <a:endParaRPr lang="en-US" sz="2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2025-04-11T10:14:11Z</dcterms:created>
  <dcterms:modified xsi:type="dcterms:W3CDTF">2025-04-11T10:14:11Z</dcterms:modified>
</cp:coreProperties>
</file>